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Open Sans" panose="020B0606030504020204" pitchFamily="34" charset="0"/>
      <p:regular r:id="rId16"/>
      <p:bold r:id="rId17"/>
      <p:italic r:id="rId18"/>
      <p:boldItalic r:id="rId19"/>
    </p:embeddedFont>
    <p:embeddedFont>
      <p:font typeface="Poppins"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db1ee4b6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db1ee4b6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db33b8b826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db33b8b82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db33b8b826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db33b8b826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db33b8b826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db33b8b826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db33b8b826_4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db33b8b826_4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db1ee4b6f9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db1ee4b6f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db33b8b82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db33b8b82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db33b8b826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db33b8b826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70a7b8658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70a7b865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db33b8b82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db33b8b82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on smth better; but let it sit there for now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db33b8b826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db33b8b82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db33b8b82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db33b8b82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db33b8b826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db33b8b826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l="5476" r="5476"/>
          <a:stretch/>
        </p:blipFill>
        <p:spPr>
          <a:xfrm>
            <a:off x="993925" y="278625"/>
            <a:ext cx="6996375" cy="3935875"/>
          </a:xfrm>
          <a:prstGeom prst="rect">
            <a:avLst/>
          </a:prstGeom>
          <a:noFill/>
          <a:ln>
            <a:noFill/>
          </a:ln>
        </p:spPr>
      </p:pic>
      <p:sp>
        <p:nvSpPr>
          <p:cNvPr id="55" name="Google Shape;55;p13"/>
          <p:cNvSpPr/>
          <p:nvPr/>
        </p:nvSpPr>
        <p:spPr>
          <a:xfrm>
            <a:off x="1396939" y="313700"/>
            <a:ext cx="6702349" cy="1859935"/>
          </a:xfrm>
          <a:prstGeom prst="rect">
            <a:avLst/>
          </a:prstGeom>
        </p:spPr>
        <p:txBody>
          <a:bodyPr>
            <a:prstTxWarp prst="textPlain">
              <a:avLst/>
            </a:prstTxWarp>
          </a:bodyPr>
          <a:lstStyle/>
          <a:p>
            <a:pPr lvl="0" algn="ctr"/>
            <a:r>
              <a:rPr b="1" i="0">
                <a:ln>
                  <a:noFill/>
                </a:ln>
                <a:solidFill>
                  <a:schemeClr val="lt1"/>
                </a:solidFill>
                <a:latin typeface="Zilla Slab Highlight"/>
              </a:rPr>
              <a:t>SPOTIFY</a:t>
            </a:r>
          </a:p>
        </p:txBody>
      </p:sp>
      <p:sp>
        <p:nvSpPr>
          <p:cNvPr id="56" name="Google Shape;56;p13"/>
          <p:cNvSpPr/>
          <p:nvPr/>
        </p:nvSpPr>
        <p:spPr>
          <a:xfrm>
            <a:off x="2006088" y="1845800"/>
            <a:ext cx="5257368" cy="1861161"/>
          </a:xfrm>
          <a:prstGeom prst="rect">
            <a:avLst/>
          </a:prstGeom>
        </p:spPr>
        <p:txBody>
          <a:bodyPr>
            <a:prstTxWarp prst="textPlain">
              <a:avLst/>
            </a:prstTxWarp>
          </a:bodyPr>
          <a:lstStyle/>
          <a:p>
            <a:pPr lvl="0" algn="ctr"/>
            <a:r>
              <a:rPr b="1" i="0">
                <a:ln>
                  <a:noFill/>
                </a:ln>
                <a:solidFill>
                  <a:schemeClr val="lt1"/>
                </a:solidFill>
                <a:latin typeface="Zilla Slab Highlight"/>
              </a:rPr>
              <a:t>MUSIC</a:t>
            </a:r>
          </a:p>
        </p:txBody>
      </p:sp>
      <p:sp>
        <p:nvSpPr>
          <p:cNvPr id="57" name="Google Shape;57;p13"/>
          <p:cNvSpPr/>
          <p:nvPr/>
        </p:nvSpPr>
        <p:spPr>
          <a:xfrm>
            <a:off x="0" y="0"/>
            <a:ext cx="1439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 name="Google Shape;58;p13"/>
          <p:cNvSpPr/>
          <p:nvPr/>
        </p:nvSpPr>
        <p:spPr>
          <a:xfrm>
            <a:off x="1323100" y="3597725"/>
            <a:ext cx="7821000" cy="1545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 name="Google Shape;59;p13"/>
          <p:cNvSpPr/>
          <p:nvPr/>
        </p:nvSpPr>
        <p:spPr>
          <a:xfrm>
            <a:off x="1235825" y="1957850"/>
            <a:ext cx="809100" cy="1861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13"/>
          <p:cNvSpPr/>
          <p:nvPr/>
        </p:nvSpPr>
        <p:spPr>
          <a:xfrm>
            <a:off x="7220875" y="2090450"/>
            <a:ext cx="1923000" cy="1728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1" name="Google Shape;61;p13"/>
          <p:cNvSpPr/>
          <p:nvPr/>
        </p:nvSpPr>
        <p:spPr>
          <a:xfrm>
            <a:off x="1360925" y="0"/>
            <a:ext cx="7782900" cy="465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2" name="Google Shape;62;p13"/>
          <p:cNvSpPr/>
          <p:nvPr/>
        </p:nvSpPr>
        <p:spPr>
          <a:xfrm>
            <a:off x="8090550" y="278625"/>
            <a:ext cx="1053600" cy="1895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 name="Google Shape;63;p13"/>
          <p:cNvSpPr txBox="1"/>
          <p:nvPr/>
        </p:nvSpPr>
        <p:spPr>
          <a:xfrm>
            <a:off x="1422475" y="3757325"/>
            <a:ext cx="6651300" cy="7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41" b="1">
                <a:solidFill>
                  <a:schemeClr val="dk1"/>
                </a:solidFill>
                <a:latin typeface="Open Sans"/>
                <a:ea typeface="Open Sans"/>
                <a:cs typeface="Open Sans"/>
                <a:sym typeface="Open Sans"/>
              </a:rPr>
              <a:t>Davyd Voloshyn, Anna Pederson, Asher Cohn, Neo Zhu, Henry Woodburn, Ian Hutter</a:t>
            </a:r>
            <a:endParaRPr sz="1741" b="1">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2"/>
          <p:cNvPicPr preferRelativeResize="0"/>
          <p:nvPr/>
        </p:nvPicPr>
        <p:blipFill rotWithShape="1">
          <a:blip r:embed="rId3">
            <a:alphaModFix/>
          </a:blip>
          <a:srcRect t="-331" r="8164"/>
          <a:stretch/>
        </p:blipFill>
        <p:spPr>
          <a:xfrm>
            <a:off x="0" y="-16875"/>
            <a:ext cx="9447173" cy="5160476"/>
          </a:xfrm>
          <a:prstGeom prst="rect">
            <a:avLst/>
          </a:prstGeom>
          <a:noFill/>
          <a:ln>
            <a:noFill/>
          </a:ln>
        </p:spPr>
      </p:pic>
      <p:pic>
        <p:nvPicPr>
          <p:cNvPr id="148" name="Google Shape;148;p22"/>
          <p:cNvPicPr preferRelativeResize="0"/>
          <p:nvPr/>
        </p:nvPicPr>
        <p:blipFill rotWithShape="1">
          <a:blip r:embed="rId4">
            <a:alphaModFix/>
          </a:blip>
          <a:srcRect l="7993" r="16024" b="14929"/>
          <a:stretch/>
        </p:blipFill>
        <p:spPr>
          <a:xfrm>
            <a:off x="5454250" y="155100"/>
            <a:ext cx="3135825" cy="2169800"/>
          </a:xfrm>
          <a:prstGeom prst="rect">
            <a:avLst/>
          </a:prstGeom>
          <a:noFill/>
          <a:ln>
            <a:noFill/>
          </a:ln>
        </p:spPr>
      </p:pic>
      <p:sp>
        <p:nvSpPr>
          <p:cNvPr id="149" name="Google Shape;149;p22"/>
          <p:cNvSpPr/>
          <p:nvPr/>
        </p:nvSpPr>
        <p:spPr>
          <a:xfrm>
            <a:off x="503350" y="155050"/>
            <a:ext cx="4950900" cy="2169900"/>
          </a:xfrm>
          <a:prstGeom prst="rect">
            <a:avLst/>
          </a:prstGeom>
          <a:solidFill>
            <a:srgbClr val="ADADAD">
              <a:alpha val="7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0" name="Google Shape;150;p22"/>
          <p:cNvSpPr txBox="1">
            <a:spLocks noGrp="1"/>
          </p:cNvSpPr>
          <p:nvPr>
            <p:ph type="title"/>
          </p:nvPr>
        </p:nvSpPr>
        <p:spPr>
          <a:xfrm>
            <a:off x="723250" y="155050"/>
            <a:ext cx="45111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20" b="1">
                <a:latin typeface="Poppins"/>
                <a:ea typeface="Poppins"/>
                <a:cs typeface="Poppins"/>
                <a:sym typeface="Poppins"/>
              </a:rPr>
              <a:t>United States</a:t>
            </a:r>
            <a:endParaRPr sz="2020" b="1">
              <a:latin typeface="Poppins"/>
              <a:ea typeface="Poppins"/>
              <a:cs typeface="Poppins"/>
              <a:sym typeface="Poppins"/>
            </a:endParaRPr>
          </a:p>
        </p:txBody>
      </p:sp>
      <p:sp>
        <p:nvSpPr>
          <p:cNvPr id="151" name="Google Shape;151;p22"/>
          <p:cNvSpPr txBox="1"/>
          <p:nvPr/>
        </p:nvSpPr>
        <p:spPr>
          <a:xfrm>
            <a:off x="636250" y="619275"/>
            <a:ext cx="4598100" cy="14508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The Latin genre had success in multiple countries like the U.S. with an average popularity rating of 78.</a:t>
            </a:r>
            <a:endParaRPr sz="1500">
              <a:solidFill>
                <a:schemeClr val="dk1"/>
              </a:solidFill>
              <a:latin typeface="Poppins"/>
              <a:ea typeface="Poppins"/>
              <a:cs typeface="Poppins"/>
              <a:sym typeface="Poppins"/>
            </a:endParaRPr>
          </a:p>
          <a:p>
            <a:pPr marL="457200" lvl="0" indent="-323850" algn="l" rtl="0">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This followed the trend of high energy genres performing well</a:t>
            </a:r>
            <a:endParaRPr sz="1500">
              <a:solidFill>
                <a:schemeClr val="dk1"/>
              </a:solidFill>
              <a:latin typeface="Poppins"/>
              <a:ea typeface="Poppins"/>
              <a:cs typeface="Poppins"/>
              <a:sym typeface="Poppins"/>
            </a:endParaRPr>
          </a:p>
        </p:txBody>
      </p:sp>
      <p:sp>
        <p:nvSpPr>
          <p:cNvPr id="152" name="Google Shape;152;p22"/>
          <p:cNvSpPr/>
          <p:nvPr/>
        </p:nvSpPr>
        <p:spPr>
          <a:xfrm>
            <a:off x="3639050" y="2470000"/>
            <a:ext cx="4950900" cy="2169900"/>
          </a:xfrm>
          <a:prstGeom prst="rect">
            <a:avLst/>
          </a:prstGeom>
          <a:solidFill>
            <a:srgbClr val="ADADAD">
              <a:alpha val="71250"/>
            </a:srgbClr>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solidFill>
                <a:schemeClr val="dk1"/>
              </a:solidFill>
              <a:latin typeface="Open Sans"/>
              <a:ea typeface="Open Sans"/>
              <a:cs typeface="Open Sans"/>
              <a:sym typeface="Open Sans"/>
            </a:endParaRPr>
          </a:p>
          <a:p>
            <a:pPr marL="457200" lvl="0" indent="-317500" algn="l" rtl="0">
              <a:lnSpc>
                <a:spcPct val="115000"/>
              </a:lnSpc>
              <a:spcBef>
                <a:spcPts val="12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Electronic &amp; Dance and Pop performed well worldwide</a:t>
            </a:r>
            <a:endParaRPr>
              <a:solidFill>
                <a:schemeClr val="dk1"/>
              </a:solidFill>
              <a:latin typeface="Open Sans"/>
              <a:ea typeface="Open Sans"/>
              <a:cs typeface="Open Sans"/>
              <a:sym typeface="Open Sans"/>
            </a:endParaRPr>
          </a:p>
          <a:p>
            <a:pPr marL="457200" lvl="0" indent="-317500" algn="l" rtl="0">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Pop topped the list of many countries, including South Korea, which we expected, as sub-genres such as Kpop were grouped into the Pop genre</a:t>
            </a:r>
            <a:endParaRPr>
              <a:solidFill>
                <a:schemeClr val="dk1"/>
              </a:solidFill>
              <a:latin typeface="Open Sans"/>
              <a:ea typeface="Open Sans"/>
              <a:cs typeface="Open Sans"/>
              <a:sym typeface="Open Sans"/>
            </a:endParaRPr>
          </a:p>
        </p:txBody>
      </p:sp>
      <p:sp>
        <p:nvSpPr>
          <p:cNvPr id="153" name="Google Shape;153;p22"/>
          <p:cNvSpPr txBox="1">
            <a:spLocks noGrp="1"/>
          </p:cNvSpPr>
          <p:nvPr>
            <p:ph type="title"/>
          </p:nvPr>
        </p:nvSpPr>
        <p:spPr>
          <a:xfrm>
            <a:off x="3770350" y="2571750"/>
            <a:ext cx="45111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20" b="1">
                <a:latin typeface="Poppins"/>
                <a:ea typeface="Poppins"/>
                <a:cs typeface="Poppins"/>
                <a:sym typeface="Poppins"/>
              </a:rPr>
              <a:t>More Results</a:t>
            </a:r>
            <a:endParaRPr sz="2020" b="1">
              <a:latin typeface="Poppins"/>
              <a:ea typeface="Poppins"/>
              <a:cs typeface="Poppins"/>
              <a:sym typeface="Poppins"/>
            </a:endParaRPr>
          </a:p>
        </p:txBody>
      </p:sp>
      <p:pic>
        <p:nvPicPr>
          <p:cNvPr id="154" name="Google Shape;154;p22"/>
          <p:cNvPicPr preferRelativeResize="0"/>
          <p:nvPr/>
        </p:nvPicPr>
        <p:blipFill rotWithShape="1">
          <a:blip r:embed="rId5">
            <a:alphaModFix/>
          </a:blip>
          <a:srcRect l="6531" r="15707" b="16352"/>
          <a:stretch/>
        </p:blipFill>
        <p:spPr>
          <a:xfrm>
            <a:off x="503350" y="2470000"/>
            <a:ext cx="3267000" cy="2169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3"/>
          <p:cNvPicPr preferRelativeResize="0"/>
          <p:nvPr/>
        </p:nvPicPr>
        <p:blipFill rotWithShape="1">
          <a:blip r:embed="rId3">
            <a:alphaModFix/>
          </a:blip>
          <a:srcRect t="7677" b="7677"/>
          <a:stretch/>
        </p:blipFill>
        <p:spPr>
          <a:xfrm>
            <a:off x="0" y="0"/>
            <a:ext cx="9144003" cy="5143501"/>
          </a:xfrm>
          <a:prstGeom prst="rect">
            <a:avLst/>
          </a:prstGeom>
          <a:noFill/>
          <a:ln>
            <a:noFill/>
          </a:ln>
        </p:spPr>
      </p:pic>
      <p:sp>
        <p:nvSpPr>
          <p:cNvPr id="160" name="Google Shape;160;p23"/>
          <p:cNvSpPr/>
          <p:nvPr/>
        </p:nvSpPr>
        <p:spPr>
          <a:xfrm>
            <a:off x="561325" y="1553650"/>
            <a:ext cx="2181600" cy="28290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1" name="Google Shape;161;p23"/>
          <p:cNvSpPr/>
          <p:nvPr/>
        </p:nvSpPr>
        <p:spPr>
          <a:xfrm>
            <a:off x="3332075" y="1553650"/>
            <a:ext cx="2181600" cy="28290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162;p23"/>
          <p:cNvSpPr/>
          <p:nvPr/>
        </p:nvSpPr>
        <p:spPr>
          <a:xfrm>
            <a:off x="6102825" y="1553650"/>
            <a:ext cx="2181600" cy="28290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3" name="Google Shape;163;p23"/>
          <p:cNvSpPr txBox="1"/>
          <p:nvPr/>
        </p:nvSpPr>
        <p:spPr>
          <a:xfrm>
            <a:off x="617750" y="1104650"/>
            <a:ext cx="2446200" cy="19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Poppins"/>
                <a:ea typeface="Poppins"/>
                <a:cs typeface="Poppins"/>
                <a:sym typeface="Poppins"/>
              </a:rPr>
              <a:t>   </a:t>
            </a:r>
            <a:endParaRPr sz="1500">
              <a:solidFill>
                <a:schemeClr val="dk1"/>
              </a:solidFill>
              <a:latin typeface="Poppins"/>
              <a:ea typeface="Poppins"/>
              <a:cs typeface="Poppins"/>
              <a:sym typeface="Poppins"/>
            </a:endParaRPr>
          </a:p>
          <a:p>
            <a:pPr marL="0" lvl="0" indent="0" algn="l" rtl="0">
              <a:spcBef>
                <a:spcPts val="0"/>
              </a:spcBef>
              <a:spcAft>
                <a:spcPts val="0"/>
              </a:spcAft>
              <a:buNone/>
            </a:pPr>
            <a:endParaRPr sz="1500">
              <a:solidFill>
                <a:schemeClr val="dk1"/>
              </a:solidFill>
              <a:latin typeface="Poppins"/>
              <a:ea typeface="Poppins"/>
              <a:cs typeface="Poppins"/>
              <a:sym typeface="Poppins"/>
            </a:endParaRPr>
          </a:p>
          <a:p>
            <a:pPr marL="0" lvl="0" indent="0" algn="l" rtl="0">
              <a:spcBef>
                <a:spcPts val="0"/>
              </a:spcBef>
              <a:spcAft>
                <a:spcPts val="0"/>
              </a:spcAft>
              <a:buNone/>
            </a:pPr>
            <a:endParaRPr sz="1100">
              <a:solidFill>
                <a:schemeClr val="dk1"/>
              </a:solidFill>
              <a:latin typeface="Poppins"/>
              <a:ea typeface="Poppins"/>
              <a:cs typeface="Poppins"/>
              <a:sym typeface="Poppins"/>
            </a:endParaRPr>
          </a:p>
          <a:p>
            <a:pPr marL="0" lvl="0" indent="0" algn="l" rtl="0">
              <a:spcBef>
                <a:spcPts val="0"/>
              </a:spcBef>
              <a:spcAft>
                <a:spcPts val="0"/>
              </a:spcAft>
              <a:buNone/>
            </a:pPr>
            <a:r>
              <a:rPr lang="en" sz="1500">
                <a:solidFill>
                  <a:schemeClr val="dk1"/>
                </a:solidFill>
                <a:latin typeface="Poppins"/>
                <a:ea typeface="Poppins"/>
                <a:cs typeface="Poppins"/>
                <a:sym typeface="Poppins"/>
              </a:rPr>
              <a:t>The Latin genre performed well and was in the top 3 for many countries, including the United States</a:t>
            </a:r>
            <a:endParaRPr sz="1500">
              <a:solidFill>
                <a:schemeClr val="dk1"/>
              </a:solidFill>
              <a:latin typeface="Poppins"/>
              <a:ea typeface="Poppins"/>
              <a:cs typeface="Poppins"/>
              <a:sym typeface="Poppins"/>
            </a:endParaRPr>
          </a:p>
        </p:txBody>
      </p:sp>
      <p:sp>
        <p:nvSpPr>
          <p:cNvPr id="164" name="Google Shape;164;p23"/>
          <p:cNvSpPr txBox="1"/>
          <p:nvPr/>
        </p:nvSpPr>
        <p:spPr>
          <a:xfrm>
            <a:off x="3448813" y="1829950"/>
            <a:ext cx="2081400" cy="227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dk1"/>
                </a:solidFill>
                <a:latin typeface="Poppins"/>
                <a:ea typeface="Poppins"/>
                <a:cs typeface="Poppins"/>
                <a:sym typeface="Poppins"/>
              </a:rPr>
              <a:t>The Rock genre underperformed expectations even though it is one of the bigger genres in the data set</a:t>
            </a:r>
            <a:endParaRPr sz="1500">
              <a:solidFill>
                <a:schemeClr val="dk1"/>
              </a:solidFill>
              <a:latin typeface="Poppins"/>
              <a:ea typeface="Poppins"/>
              <a:cs typeface="Poppins"/>
              <a:sym typeface="Poppins"/>
            </a:endParaRPr>
          </a:p>
          <a:p>
            <a:pPr marL="0" lvl="0" indent="0" algn="l" rtl="0">
              <a:spcBef>
                <a:spcPts val="1200"/>
              </a:spcBef>
              <a:spcAft>
                <a:spcPts val="0"/>
              </a:spcAft>
              <a:buNone/>
            </a:pPr>
            <a:endParaRPr sz="1100">
              <a:solidFill>
                <a:schemeClr val="dk1"/>
              </a:solidFill>
              <a:latin typeface="Poppins"/>
              <a:ea typeface="Poppins"/>
              <a:cs typeface="Poppins"/>
              <a:sym typeface="Poppins"/>
            </a:endParaRPr>
          </a:p>
          <a:p>
            <a:pPr marL="0" lvl="0" indent="0" algn="l" rtl="0">
              <a:spcBef>
                <a:spcPts val="0"/>
              </a:spcBef>
              <a:spcAft>
                <a:spcPts val="0"/>
              </a:spcAft>
              <a:buNone/>
            </a:pPr>
            <a:endParaRPr sz="1500">
              <a:solidFill>
                <a:schemeClr val="dk1"/>
              </a:solidFill>
              <a:latin typeface="Poppins"/>
              <a:ea typeface="Poppins"/>
              <a:cs typeface="Poppins"/>
              <a:sym typeface="Poppins"/>
            </a:endParaRPr>
          </a:p>
        </p:txBody>
      </p:sp>
      <p:sp>
        <p:nvSpPr>
          <p:cNvPr id="165" name="Google Shape;165;p23"/>
          <p:cNvSpPr txBox="1"/>
          <p:nvPr/>
        </p:nvSpPr>
        <p:spPr>
          <a:xfrm>
            <a:off x="6236100" y="1719550"/>
            <a:ext cx="1849200" cy="190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dk1"/>
                </a:solidFill>
                <a:latin typeface="Poppins"/>
                <a:ea typeface="Poppins"/>
                <a:cs typeface="Poppins"/>
                <a:sym typeface="Poppins"/>
              </a:rPr>
              <a:t>It can be seen that music taste around the globe continues to evolve and shift away from more Classic genres</a:t>
            </a:r>
            <a:endParaRPr sz="1500">
              <a:solidFill>
                <a:schemeClr val="dk1"/>
              </a:solidFill>
              <a:latin typeface="Poppins"/>
              <a:ea typeface="Poppins"/>
              <a:cs typeface="Poppins"/>
              <a:sym typeface="Poppins"/>
            </a:endParaRPr>
          </a:p>
          <a:p>
            <a:pPr marL="0" lvl="0" indent="0" algn="l" rtl="0">
              <a:lnSpc>
                <a:spcPct val="115000"/>
              </a:lnSpc>
              <a:spcBef>
                <a:spcPts val="1200"/>
              </a:spcBef>
              <a:spcAft>
                <a:spcPts val="0"/>
              </a:spcAft>
              <a:buNone/>
            </a:pPr>
            <a:endParaRPr sz="1500">
              <a:solidFill>
                <a:schemeClr val="dk1"/>
              </a:solidFill>
              <a:latin typeface="Poppins"/>
              <a:ea typeface="Poppins"/>
              <a:cs typeface="Poppins"/>
              <a:sym typeface="Poppins"/>
            </a:endParaRPr>
          </a:p>
          <a:p>
            <a:pPr marL="0" lvl="0" indent="0" algn="l" rtl="0">
              <a:spcBef>
                <a:spcPts val="1200"/>
              </a:spcBef>
              <a:spcAft>
                <a:spcPts val="0"/>
              </a:spcAft>
              <a:buNone/>
            </a:pPr>
            <a:endParaRPr sz="1100">
              <a:solidFill>
                <a:schemeClr val="dk1"/>
              </a:solidFill>
              <a:latin typeface="Poppins"/>
              <a:ea typeface="Poppins"/>
              <a:cs typeface="Poppins"/>
              <a:sym typeface="Poppins"/>
            </a:endParaRPr>
          </a:p>
          <a:p>
            <a:pPr marL="0" lvl="0" indent="0" algn="l" rtl="0">
              <a:spcBef>
                <a:spcPts val="0"/>
              </a:spcBef>
              <a:spcAft>
                <a:spcPts val="0"/>
              </a:spcAft>
              <a:buNone/>
            </a:pPr>
            <a:endParaRPr sz="1500">
              <a:solidFill>
                <a:schemeClr val="dk1"/>
              </a:solidFill>
              <a:latin typeface="Poppins"/>
              <a:ea typeface="Poppins"/>
              <a:cs typeface="Poppins"/>
              <a:sym typeface="Poppins"/>
            </a:endParaRPr>
          </a:p>
        </p:txBody>
      </p:sp>
      <p:sp>
        <p:nvSpPr>
          <p:cNvPr id="166" name="Google Shape;166;p23"/>
          <p:cNvSpPr txBox="1">
            <a:spLocks noGrp="1"/>
          </p:cNvSpPr>
          <p:nvPr>
            <p:ph type="title"/>
          </p:nvPr>
        </p:nvSpPr>
        <p:spPr>
          <a:xfrm>
            <a:off x="3182250" y="168475"/>
            <a:ext cx="2779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Poppins"/>
                <a:ea typeface="Poppins"/>
                <a:cs typeface="Poppins"/>
                <a:sym typeface="Poppins"/>
              </a:rPr>
              <a:t>More Results</a:t>
            </a:r>
            <a:endParaRPr b="1">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4"/>
          <p:cNvPicPr preferRelativeResize="0"/>
          <p:nvPr/>
        </p:nvPicPr>
        <p:blipFill>
          <a:blip r:embed="rId3">
            <a:alphaModFix/>
          </a:blip>
          <a:stretch>
            <a:fillRect/>
          </a:stretch>
        </p:blipFill>
        <p:spPr>
          <a:xfrm>
            <a:off x="1197948" y="381925"/>
            <a:ext cx="6748101" cy="4164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5"/>
          <p:cNvPicPr preferRelativeResize="0"/>
          <p:nvPr/>
        </p:nvPicPr>
        <p:blipFill>
          <a:blip r:embed="rId3">
            <a:alphaModFix/>
          </a:blip>
          <a:stretch>
            <a:fillRect/>
          </a:stretch>
        </p:blipFill>
        <p:spPr>
          <a:xfrm>
            <a:off x="1133848" y="406538"/>
            <a:ext cx="7016925" cy="4330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4"/>
          <p:cNvPicPr preferRelativeResize="0"/>
          <p:nvPr/>
        </p:nvPicPr>
        <p:blipFill rotWithShape="1">
          <a:blip r:embed="rId3">
            <a:alphaModFix/>
          </a:blip>
          <a:srcRect b="15604"/>
          <a:stretch/>
        </p:blipFill>
        <p:spPr>
          <a:xfrm>
            <a:off x="0" y="0"/>
            <a:ext cx="9144003" cy="5143501"/>
          </a:xfrm>
          <a:prstGeom prst="rect">
            <a:avLst/>
          </a:prstGeom>
          <a:noFill/>
          <a:ln>
            <a:noFill/>
          </a:ln>
        </p:spPr>
      </p:pic>
      <p:sp>
        <p:nvSpPr>
          <p:cNvPr id="69" name="Google Shape;69;p14"/>
          <p:cNvSpPr txBox="1"/>
          <p:nvPr/>
        </p:nvSpPr>
        <p:spPr>
          <a:xfrm rot="679">
            <a:off x="3054186" y="1419531"/>
            <a:ext cx="30357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latin typeface="Poppins"/>
                <a:ea typeface="Poppins"/>
                <a:cs typeface="Poppins"/>
                <a:sym typeface="Poppins"/>
              </a:rPr>
              <a:t>SPOTIFY</a:t>
            </a:r>
            <a:endParaRPr sz="4800" b="1">
              <a:solidFill>
                <a:srgbClr val="FFFFFF"/>
              </a:solidFill>
              <a:latin typeface="Poppins"/>
              <a:ea typeface="Poppins"/>
              <a:cs typeface="Poppins"/>
              <a:sym typeface="Poppins"/>
            </a:endParaRPr>
          </a:p>
        </p:txBody>
      </p:sp>
      <p:sp>
        <p:nvSpPr>
          <p:cNvPr id="70" name="Google Shape;70;p14"/>
          <p:cNvSpPr txBox="1"/>
          <p:nvPr/>
        </p:nvSpPr>
        <p:spPr>
          <a:xfrm rot="605">
            <a:off x="2868299" y="2229475"/>
            <a:ext cx="34074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602 Million Monthly Users</a:t>
            </a:r>
            <a:endParaRPr sz="1800">
              <a:solidFill>
                <a:schemeClr val="dk1"/>
              </a:solidFill>
              <a:latin typeface="Poppins"/>
              <a:ea typeface="Poppins"/>
              <a:cs typeface="Poppins"/>
              <a:sym typeface="Poppins"/>
            </a:endParaRPr>
          </a:p>
        </p:txBody>
      </p:sp>
      <p:sp>
        <p:nvSpPr>
          <p:cNvPr id="71" name="Google Shape;71;p14"/>
          <p:cNvSpPr txBox="1"/>
          <p:nvPr/>
        </p:nvSpPr>
        <p:spPr>
          <a:xfrm rot="605">
            <a:off x="2868299" y="2672275"/>
            <a:ext cx="34074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82 Million Songs</a:t>
            </a:r>
            <a:endParaRPr sz="1800">
              <a:solidFill>
                <a:schemeClr val="dk1"/>
              </a:solidFill>
              <a:latin typeface="Poppins"/>
              <a:ea typeface="Poppins"/>
              <a:cs typeface="Poppins"/>
              <a:sym typeface="Poppins"/>
            </a:endParaRPr>
          </a:p>
        </p:txBody>
      </p:sp>
      <p:sp>
        <p:nvSpPr>
          <p:cNvPr id="72" name="Google Shape;72;p14"/>
          <p:cNvSpPr txBox="1"/>
          <p:nvPr/>
        </p:nvSpPr>
        <p:spPr>
          <a:xfrm rot="605">
            <a:off x="2868299" y="3192775"/>
            <a:ext cx="3407400" cy="5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Poppins"/>
                <a:ea typeface="Poppins"/>
                <a:cs typeface="Poppins"/>
                <a:sym typeface="Poppins"/>
              </a:rPr>
              <a:t>11 Million Artists</a:t>
            </a:r>
            <a:endParaRPr sz="1800">
              <a:solidFill>
                <a:schemeClr val="dk1"/>
              </a:solidFill>
              <a:latin typeface="Poppins"/>
              <a:ea typeface="Poppins"/>
              <a:cs typeface="Poppins"/>
              <a:sym typeface="Poppins"/>
            </a:endParaRPr>
          </a:p>
        </p:txBody>
      </p:sp>
      <p:sp>
        <p:nvSpPr>
          <p:cNvPr id="73" name="Google Shape;73;p14"/>
          <p:cNvSpPr txBox="1"/>
          <p:nvPr/>
        </p:nvSpPr>
        <p:spPr>
          <a:xfrm>
            <a:off x="138175" y="3291150"/>
            <a:ext cx="2521800" cy="84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What makes a song successful?</a:t>
            </a:r>
            <a:endParaRPr sz="1800" b="1">
              <a:solidFill>
                <a:schemeClr val="lt1"/>
              </a:solidFill>
              <a:latin typeface="Poppins"/>
              <a:ea typeface="Poppins"/>
              <a:cs typeface="Poppins"/>
              <a:sym typeface="Poppins"/>
            </a:endParaRPr>
          </a:p>
        </p:txBody>
      </p:sp>
      <p:sp>
        <p:nvSpPr>
          <p:cNvPr id="74" name="Google Shape;74;p14"/>
          <p:cNvSpPr txBox="1"/>
          <p:nvPr/>
        </p:nvSpPr>
        <p:spPr>
          <a:xfrm>
            <a:off x="6622200" y="3192475"/>
            <a:ext cx="2521800" cy="14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Is there a formula for a songs success?</a:t>
            </a:r>
            <a:endParaRPr sz="1800" b="1">
              <a:solidFill>
                <a:schemeClr val="lt1"/>
              </a:solidFill>
              <a:latin typeface="Poppins"/>
              <a:ea typeface="Poppins"/>
              <a:cs typeface="Poppins"/>
              <a:sym typeface="Poppins"/>
            </a:endParaRPr>
          </a:p>
        </p:txBody>
      </p:sp>
      <p:sp>
        <p:nvSpPr>
          <p:cNvPr id="75" name="Google Shape;75;p14"/>
          <p:cNvSpPr txBox="1"/>
          <p:nvPr/>
        </p:nvSpPr>
        <p:spPr>
          <a:xfrm>
            <a:off x="3124202" y="4057525"/>
            <a:ext cx="2895600" cy="84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Poppins"/>
                <a:ea typeface="Poppins"/>
                <a:cs typeface="Poppins"/>
                <a:sym typeface="Poppins"/>
              </a:rPr>
              <a:t>What are the trends in the music industry?</a:t>
            </a:r>
            <a:endParaRPr sz="1800" b="1">
              <a:solidFill>
                <a:schemeClr val="lt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5"/>
          <p:cNvPicPr preferRelativeResize="0"/>
          <p:nvPr/>
        </p:nvPicPr>
        <p:blipFill>
          <a:blip r:embed="rId3">
            <a:alphaModFix amt="42000"/>
          </a:blip>
          <a:stretch>
            <a:fillRect/>
          </a:stretch>
        </p:blipFill>
        <p:spPr>
          <a:xfrm>
            <a:off x="3990250" y="-225037"/>
            <a:ext cx="5368524" cy="5368524"/>
          </a:xfrm>
          <a:prstGeom prst="rect">
            <a:avLst/>
          </a:prstGeom>
          <a:noFill/>
          <a:ln>
            <a:noFill/>
          </a:ln>
        </p:spPr>
      </p:pic>
      <p:sp>
        <p:nvSpPr>
          <p:cNvPr id="81" name="Google Shape;81;p15"/>
          <p:cNvSpPr txBox="1">
            <a:spLocks noGrp="1"/>
          </p:cNvSpPr>
          <p:nvPr>
            <p:ph type="title"/>
          </p:nvPr>
        </p:nvSpPr>
        <p:spPr>
          <a:xfrm>
            <a:off x="498900" y="413825"/>
            <a:ext cx="6367800" cy="40908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 sz="5000" b="1">
                <a:latin typeface="Poppins"/>
                <a:ea typeface="Poppins"/>
                <a:cs typeface="Poppins"/>
                <a:sym typeface="Poppins"/>
              </a:rPr>
              <a:t>How does music production differ around the globe?</a:t>
            </a:r>
            <a:endParaRPr sz="5000">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6"/>
          <p:cNvPicPr preferRelativeResize="0"/>
          <p:nvPr/>
        </p:nvPicPr>
        <p:blipFill rotWithShape="1">
          <a:blip r:embed="rId3">
            <a:alphaModFix amt="70000"/>
          </a:blip>
          <a:srcRect t="7870" b="7862"/>
          <a:stretch/>
        </p:blipFill>
        <p:spPr>
          <a:xfrm>
            <a:off x="0" y="0"/>
            <a:ext cx="9144003" cy="5143502"/>
          </a:xfrm>
          <a:prstGeom prst="rect">
            <a:avLst/>
          </a:prstGeom>
          <a:noFill/>
          <a:ln>
            <a:noFill/>
          </a:ln>
        </p:spPr>
      </p:pic>
      <p:sp>
        <p:nvSpPr>
          <p:cNvPr id="87" name="Google Shape;87;p16"/>
          <p:cNvSpPr txBox="1">
            <a:spLocks noGrp="1"/>
          </p:cNvSpPr>
          <p:nvPr>
            <p:ph type="title"/>
          </p:nvPr>
        </p:nvSpPr>
        <p:spPr>
          <a:xfrm>
            <a:off x="3691925" y="190300"/>
            <a:ext cx="1461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Poppins"/>
                <a:ea typeface="Poppins"/>
                <a:cs typeface="Poppins"/>
                <a:sym typeface="Poppins"/>
              </a:rPr>
              <a:t>Our</a:t>
            </a:r>
            <a:endParaRPr b="1">
              <a:latin typeface="Poppins"/>
              <a:ea typeface="Poppins"/>
              <a:cs typeface="Poppins"/>
              <a:sym typeface="Poppins"/>
            </a:endParaRPr>
          </a:p>
        </p:txBody>
      </p:sp>
      <p:sp>
        <p:nvSpPr>
          <p:cNvPr id="88" name="Google Shape;88;p16"/>
          <p:cNvSpPr txBox="1">
            <a:spLocks noGrp="1"/>
          </p:cNvSpPr>
          <p:nvPr>
            <p:ph type="title"/>
          </p:nvPr>
        </p:nvSpPr>
        <p:spPr>
          <a:xfrm>
            <a:off x="3605925" y="564225"/>
            <a:ext cx="1714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820" b="1">
                <a:latin typeface="Poppins"/>
                <a:ea typeface="Poppins"/>
                <a:cs typeface="Poppins"/>
                <a:sym typeface="Poppins"/>
              </a:rPr>
              <a:t>DATA</a:t>
            </a:r>
            <a:endParaRPr sz="4120" b="1">
              <a:latin typeface="Poppins"/>
              <a:ea typeface="Poppins"/>
              <a:cs typeface="Poppins"/>
              <a:sym typeface="Poppins"/>
            </a:endParaRPr>
          </a:p>
        </p:txBody>
      </p:sp>
      <p:sp>
        <p:nvSpPr>
          <p:cNvPr id="89" name="Google Shape;89;p16"/>
          <p:cNvSpPr/>
          <p:nvPr/>
        </p:nvSpPr>
        <p:spPr>
          <a:xfrm>
            <a:off x="561325" y="1553650"/>
            <a:ext cx="2181600" cy="28290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0" name="Google Shape;90;p16"/>
          <p:cNvSpPr txBox="1">
            <a:spLocks noGrp="1"/>
          </p:cNvSpPr>
          <p:nvPr>
            <p:ph type="title"/>
          </p:nvPr>
        </p:nvSpPr>
        <p:spPr>
          <a:xfrm>
            <a:off x="869775" y="1743250"/>
            <a:ext cx="14619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1920" b="1">
                <a:latin typeface="Poppins"/>
                <a:ea typeface="Poppins"/>
                <a:cs typeface="Poppins"/>
                <a:sym typeface="Poppins"/>
              </a:rPr>
              <a:t>Source</a:t>
            </a:r>
            <a:endParaRPr sz="1920" b="1">
              <a:latin typeface="Poppins"/>
              <a:ea typeface="Poppins"/>
              <a:cs typeface="Poppins"/>
              <a:sym typeface="Poppins"/>
            </a:endParaRPr>
          </a:p>
        </p:txBody>
      </p:sp>
      <p:sp>
        <p:nvSpPr>
          <p:cNvPr id="91" name="Google Shape;91;p16"/>
          <p:cNvSpPr/>
          <p:nvPr/>
        </p:nvSpPr>
        <p:spPr>
          <a:xfrm>
            <a:off x="3332075" y="1553650"/>
            <a:ext cx="2181600" cy="28290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2" name="Google Shape;92;p16"/>
          <p:cNvSpPr/>
          <p:nvPr/>
        </p:nvSpPr>
        <p:spPr>
          <a:xfrm>
            <a:off x="6102825" y="1553650"/>
            <a:ext cx="2181600" cy="28290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 name="Google Shape;93;p16"/>
          <p:cNvSpPr txBox="1"/>
          <p:nvPr/>
        </p:nvSpPr>
        <p:spPr>
          <a:xfrm>
            <a:off x="377625" y="2198375"/>
            <a:ext cx="2446200" cy="19026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Original Dataset came from Kaggle</a:t>
            </a:r>
            <a:endParaRPr sz="1500">
              <a:solidFill>
                <a:schemeClr val="dk1"/>
              </a:solidFill>
              <a:latin typeface="Poppins"/>
              <a:ea typeface="Poppins"/>
              <a:cs typeface="Poppins"/>
              <a:sym typeface="Poppins"/>
            </a:endParaRPr>
          </a:p>
          <a:p>
            <a:pPr marL="457200" lvl="0" indent="-323850" algn="l" rtl="0">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Published </a:t>
            </a:r>
            <a:r>
              <a:rPr lang="en">
                <a:solidFill>
                  <a:schemeClr val="dk1"/>
                </a:solidFill>
                <a:latin typeface="Poppins"/>
                <a:ea typeface="Poppins"/>
                <a:cs typeface="Poppins"/>
                <a:sym typeface="Poppins"/>
              </a:rPr>
              <a:t>Salvatore Raselli, Marco Guarisco, and Marco Sallustio</a:t>
            </a:r>
            <a:endParaRPr sz="1100">
              <a:solidFill>
                <a:schemeClr val="dk1"/>
              </a:solidFill>
              <a:latin typeface="Poppins"/>
              <a:ea typeface="Poppins"/>
              <a:cs typeface="Poppins"/>
              <a:sym typeface="Poppins"/>
            </a:endParaRPr>
          </a:p>
          <a:p>
            <a:pPr marL="0" lvl="0" indent="0" algn="l" rtl="0">
              <a:spcBef>
                <a:spcPts val="0"/>
              </a:spcBef>
              <a:spcAft>
                <a:spcPts val="0"/>
              </a:spcAft>
              <a:buNone/>
            </a:pPr>
            <a:endParaRPr sz="1100">
              <a:solidFill>
                <a:schemeClr val="dk1"/>
              </a:solidFill>
              <a:latin typeface="Poppins"/>
              <a:ea typeface="Poppins"/>
              <a:cs typeface="Poppins"/>
              <a:sym typeface="Poppins"/>
            </a:endParaRPr>
          </a:p>
          <a:p>
            <a:pPr marL="0" lvl="0" indent="0" algn="l" rtl="0">
              <a:spcBef>
                <a:spcPts val="0"/>
              </a:spcBef>
              <a:spcAft>
                <a:spcPts val="0"/>
              </a:spcAft>
              <a:buNone/>
            </a:pPr>
            <a:endParaRPr sz="1500">
              <a:solidFill>
                <a:schemeClr val="dk1"/>
              </a:solidFill>
              <a:latin typeface="Poppins"/>
              <a:ea typeface="Poppins"/>
              <a:cs typeface="Poppins"/>
              <a:sym typeface="Poppins"/>
            </a:endParaRPr>
          </a:p>
        </p:txBody>
      </p:sp>
      <p:sp>
        <p:nvSpPr>
          <p:cNvPr id="94" name="Google Shape;94;p16"/>
          <p:cNvSpPr txBox="1">
            <a:spLocks noGrp="1"/>
          </p:cNvSpPr>
          <p:nvPr>
            <p:ph type="title"/>
          </p:nvPr>
        </p:nvSpPr>
        <p:spPr>
          <a:xfrm>
            <a:off x="3477825" y="1743250"/>
            <a:ext cx="197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91"/>
              <a:buNone/>
            </a:pPr>
            <a:r>
              <a:rPr lang="en" sz="1928" b="1">
                <a:latin typeface="Poppins"/>
                <a:ea typeface="Poppins"/>
                <a:cs typeface="Poppins"/>
                <a:sym typeface="Poppins"/>
              </a:rPr>
              <a:t>Methodology</a:t>
            </a:r>
            <a:endParaRPr sz="1928" b="1">
              <a:latin typeface="Poppins"/>
              <a:ea typeface="Poppins"/>
              <a:cs typeface="Poppins"/>
              <a:sym typeface="Poppins"/>
            </a:endParaRPr>
          </a:p>
        </p:txBody>
      </p:sp>
      <p:sp>
        <p:nvSpPr>
          <p:cNvPr id="95" name="Google Shape;95;p16"/>
          <p:cNvSpPr txBox="1"/>
          <p:nvPr/>
        </p:nvSpPr>
        <p:spPr>
          <a:xfrm>
            <a:off x="3174075" y="2198375"/>
            <a:ext cx="2446200" cy="19026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Collected by web scraping</a:t>
            </a:r>
            <a:endParaRPr sz="1500">
              <a:solidFill>
                <a:schemeClr val="dk1"/>
              </a:solidFill>
              <a:latin typeface="Poppins"/>
              <a:ea typeface="Poppins"/>
              <a:cs typeface="Poppins"/>
              <a:sym typeface="Poppins"/>
            </a:endParaRPr>
          </a:p>
          <a:p>
            <a:pPr marL="457200" lvl="0" indent="-323850" algn="l" rtl="0">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Originally from YouTube and Spotify on the 7th of February 2023</a:t>
            </a:r>
            <a:endParaRPr sz="1500">
              <a:solidFill>
                <a:schemeClr val="dk1"/>
              </a:solidFill>
              <a:latin typeface="Poppins"/>
              <a:ea typeface="Poppins"/>
              <a:cs typeface="Poppins"/>
              <a:sym typeface="Poppins"/>
            </a:endParaRPr>
          </a:p>
          <a:p>
            <a:pPr marL="0" lvl="0" indent="0" algn="l" rtl="0">
              <a:spcBef>
                <a:spcPts val="1200"/>
              </a:spcBef>
              <a:spcAft>
                <a:spcPts val="0"/>
              </a:spcAft>
              <a:buNone/>
            </a:pPr>
            <a:endParaRPr sz="1100">
              <a:solidFill>
                <a:schemeClr val="dk1"/>
              </a:solidFill>
              <a:latin typeface="Poppins"/>
              <a:ea typeface="Poppins"/>
              <a:cs typeface="Poppins"/>
              <a:sym typeface="Poppins"/>
            </a:endParaRPr>
          </a:p>
          <a:p>
            <a:pPr marL="0" lvl="0" indent="0" algn="l" rtl="0">
              <a:spcBef>
                <a:spcPts val="0"/>
              </a:spcBef>
              <a:spcAft>
                <a:spcPts val="0"/>
              </a:spcAft>
              <a:buNone/>
            </a:pPr>
            <a:endParaRPr sz="1500">
              <a:solidFill>
                <a:schemeClr val="dk1"/>
              </a:solidFill>
              <a:latin typeface="Poppins"/>
              <a:ea typeface="Poppins"/>
              <a:cs typeface="Poppins"/>
              <a:sym typeface="Poppins"/>
            </a:endParaRPr>
          </a:p>
        </p:txBody>
      </p:sp>
      <p:sp>
        <p:nvSpPr>
          <p:cNvPr id="96" name="Google Shape;96;p16"/>
          <p:cNvSpPr txBox="1">
            <a:spLocks noGrp="1"/>
          </p:cNvSpPr>
          <p:nvPr>
            <p:ph type="title"/>
          </p:nvPr>
        </p:nvSpPr>
        <p:spPr>
          <a:xfrm>
            <a:off x="6336225" y="1743250"/>
            <a:ext cx="17148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1920" b="1">
                <a:latin typeface="Poppins"/>
                <a:ea typeface="Poppins"/>
                <a:cs typeface="Poppins"/>
                <a:sym typeface="Poppins"/>
              </a:rPr>
              <a:t>Description</a:t>
            </a:r>
            <a:endParaRPr sz="1920" b="1">
              <a:latin typeface="Poppins"/>
              <a:ea typeface="Poppins"/>
              <a:cs typeface="Poppins"/>
              <a:sym typeface="Poppins"/>
            </a:endParaRPr>
          </a:p>
        </p:txBody>
      </p:sp>
      <p:sp>
        <p:nvSpPr>
          <p:cNvPr id="97" name="Google Shape;97;p16"/>
          <p:cNvSpPr txBox="1"/>
          <p:nvPr/>
        </p:nvSpPr>
        <p:spPr>
          <a:xfrm>
            <a:off x="5970525" y="2198375"/>
            <a:ext cx="2446200" cy="19026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Top 10 songs for different Music Artists</a:t>
            </a:r>
            <a:endParaRPr sz="1500">
              <a:solidFill>
                <a:schemeClr val="dk1"/>
              </a:solidFill>
              <a:latin typeface="Poppins"/>
              <a:ea typeface="Poppins"/>
              <a:cs typeface="Poppins"/>
              <a:sym typeface="Poppins"/>
            </a:endParaRPr>
          </a:p>
          <a:p>
            <a:pPr marL="457200" lvl="0" indent="-323850" algn="l" rtl="0">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Song Characteristics and Performance Metrics</a:t>
            </a:r>
            <a:endParaRPr sz="1500">
              <a:solidFill>
                <a:schemeClr val="dk1"/>
              </a:solidFill>
              <a:latin typeface="Poppins"/>
              <a:ea typeface="Poppins"/>
              <a:cs typeface="Poppins"/>
              <a:sym typeface="Poppins"/>
            </a:endParaRPr>
          </a:p>
          <a:p>
            <a:pPr marL="0" lvl="0" indent="0" algn="l" rtl="0">
              <a:lnSpc>
                <a:spcPct val="115000"/>
              </a:lnSpc>
              <a:spcBef>
                <a:spcPts val="1200"/>
              </a:spcBef>
              <a:spcAft>
                <a:spcPts val="0"/>
              </a:spcAft>
              <a:buNone/>
            </a:pPr>
            <a:endParaRPr sz="1500">
              <a:solidFill>
                <a:schemeClr val="dk1"/>
              </a:solidFill>
              <a:latin typeface="Poppins"/>
              <a:ea typeface="Poppins"/>
              <a:cs typeface="Poppins"/>
              <a:sym typeface="Poppins"/>
            </a:endParaRPr>
          </a:p>
          <a:p>
            <a:pPr marL="0" lvl="0" indent="0" algn="l" rtl="0">
              <a:spcBef>
                <a:spcPts val="1200"/>
              </a:spcBef>
              <a:spcAft>
                <a:spcPts val="0"/>
              </a:spcAft>
              <a:buNone/>
            </a:pPr>
            <a:endParaRPr sz="1100">
              <a:solidFill>
                <a:schemeClr val="dk1"/>
              </a:solidFill>
              <a:latin typeface="Poppins"/>
              <a:ea typeface="Poppins"/>
              <a:cs typeface="Poppins"/>
              <a:sym typeface="Poppins"/>
            </a:endParaRPr>
          </a:p>
          <a:p>
            <a:pPr marL="0" lvl="0" indent="0" algn="l" rtl="0">
              <a:spcBef>
                <a:spcPts val="0"/>
              </a:spcBef>
              <a:spcAft>
                <a:spcPts val="0"/>
              </a:spcAft>
              <a:buNone/>
            </a:pPr>
            <a:endParaRPr sz="1500">
              <a:solidFill>
                <a:schemeClr val="dk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Poppins"/>
                <a:ea typeface="Poppins"/>
                <a:cs typeface="Poppins"/>
                <a:sym typeface="Poppins"/>
              </a:rPr>
              <a:t>Merging </a:t>
            </a:r>
            <a:endParaRPr b="1">
              <a:latin typeface="Poppins"/>
              <a:ea typeface="Poppins"/>
              <a:cs typeface="Poppins"/>
              <a:sym typeface="Poppins"/>
            </a:endParaRPr>
          </a:p>
        </p:txBody>
      </p:sp>
      <p:sp>
        <p:nvSpPr>
          <p:cNvPr id="103" name="Google Shape;10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latin typeface="Poppins"/>
              <a:ea typeface="Poppins"/>
              <a:cs typeface="Poppins"/>
              <a:sym typeface="Poppins"/>
            </a:endParaRPr>
          </a:p>
          <a:p>
            <a:pPr marL="0" lvl="0" indent="0" algn="l" rtl="0">
              <a:spcBef>
                <a:spcPts val="1200"/>
              </a:spcBef>
              <a:spcAft>
                <a:spcPts val="0"/>
              </a:spcAft>
              <a:buNone/>
            </a:pPr>
            <a:r>
              <a:rPr lang="en">
                <a:latin typeface="Poppins"/>
                <a:ea typeface="Poppins"/>
                <a:cs typeface="Poppins"/>
                <a:sym typeface="Poppins"/>
              </a:rPr>
              <a:t>We were interested in analyzing the genre of the songs, nationality of the singer, and the year it was written.</a:t>
            </a:r>
            <a:endParaRPr>
              <a:latin typeface="Poppins"/>
              <a:ea typeface="Poppins"/>
              <a:cs typeface="Poppins"/>
              <a:sym typeface="Poppins"/>
            </a:endParaRPr>
          </a:p>
          <a:p>
            <a:pPr marL="0" lvl="0" indent="0" algn="l" rtl="0">
              <a:spcBef>
                <a:spcPts val="1200"/>
              </a:spcBef>
              <a:spcAft>
                <a:spcPts val="0"/>
              </a:spcAft>
              <a:buNone/>
            </a:pPr>
            <a:r>
              <a:rPr lang="en">
                <a:latin typeface="Poppins"/>
                <a:ea typeface="Poppins"/>
                <a:cs typeface="Poppins"/>
                <a:sym typeface="Poppins"/>
              </a:rPr>
              <a:t>We merged that dataset with other datasets that were posted by Kaggle users scraped from Spotify. </a:t>
            </a:r>
            <a:endParaRPr>
              <a:latin typeface="Poppins"/>
              <a:ea typeface="Poppins"/>
              <a:cs typeface="Poppins"/>
              <a:sym typeface="Poppins"/>
            </a:endParaRPr>
          </a:p>
          <a:p>
            <a:pPr marL="0" lvl="0" indent="0" algn="l" rtl="0">
              <a:spcBef>
                <a:spcPts val="1200"/>
              </a:spcBef>
              <a:spcAft>
                <a:spcPts val="0"/>
              </a:spcAft>
              <a:buNone/>
            </a:pPr>
            <a:r>
              <a:rPr lang="en">
                <a:latin typeface="Poppins"/>
                <a:ea typeface="Poppins"/>
                <a:cs typeface="Poppins"/>
                <a:sym typeface="Poppins"/>
              </a:rPr>
              <a:t>The genres were very specific and had singular observations, so we grouped them into bigger brackets according to Grant Simmons' online genre list classification.</a:t>
            </a:r>
            <a:endParaRPr>
              <a:latin typeface="Poppins"/>
              <a:ea typeface="Poppins"/>
              <a:cs typeface="Poppins"/>
              <a:sym typeface="Poppins"/>
            </a:endParaRPr>
          </a:p>
          <a:p>
            <a:pPr marL="0" lvl="0" indent="0" algn="l" rtl="0">
              <a:spcBef>
                <a:spcPts val="1200"/>
              </a:spcBef>
              <a:spcAft>
                <a:spcPts val="1200"/>
              </a:spcAft>
              <a:buNone/>
            </a:pPr>
            <a:endParaRPr>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880124" y="960550"/>
            <a:ext cx="5221475" cy="3222400"/>
          </a:xfrm>
          <a:prstGeom prst="rect">
            <a:avLst/>
          </a:prstGeom>
          <a:noFill/>
          <a:ln>
            <a:noFill/>
          </a:ln>
        </p:spPr>
      </p:pic>
      <p:sp>
        <p:nvSpPr>
          <p:cNvPr id="109" name="Google Shape;109;p18"/>
          <p:cNvSpPr/>
          <p:nvPr/>
        </p:nvSpPr>
        <p:spPr>
          <a:xfrm>
            <a:off x="6101600" y="960600"/>
            <a:ext cx="2613600" cy="32223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0" name="Google Shape;110;p18"/>
          <p:cNvSpPr txBox="1"/>
          <p:nvPr/>
        </p:nvSpPr>
        <p:spPr>
          <a:xfrm>
            <a:off x="6101600" y="1090625"/>
            <a:ext cx="2613600" cy="77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Genre Distribution</a:t>
            </a:r>
            <a:endParaRPr sz="1800" b="1">
              <a:solidFill>
                <a:schemeClr val="dk1"/>
              </a:solidFill>
              <a:latin typeface="Poppins"/>
              <a:ea typeface="Poppins"/>
              <a:cs typeface="Poppins"/>
              <a:sym typeface="Poppins"/>
            </a:endParaRPr>
          </a:p>
        </p:txBody>
      </p:sp>
      <p:sp>
        <p:nvSpPr>
          <p:cNvPr id="111" name="Google Shape;111;p18"/>
          <p:cNvSpPr txBox="1"/>
          <p:nvPr/>
        </p:nvSpPr>
        <p:spPr>
          <a:xfrm>
            <a:off x="6101600" y="1529500"/>
            <a:ext cx="2613600" cy="22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Poppins"/>
                <a:ea typeface="Poppins"/>
                <a:cs typeface="Poppins"/>
                <a:sym typeface="Poppins"/>
              </a:rPr>
              <a:t>This table demonstrates the distribution of the Genres by frequency, with Rock and Electronic/Dance being the two most frequent genres.  </a:t>
            </a:r>
            <a:endParaRPr sz="1100">
              <a:solidFill>
                <a:schemeClr val="dk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382350" y="629000"/>
            <a:ext cx="5786974" cy="3571375"/>
          </a:xfrm>
          <a:prstGeom prst="rect">
            <a:avLst/>
          </a:prstGeom>
          <a:noFill/>
          <a:ln>
            <a:noFill/>
          </a:ln>
        </p:spPr>
      </p:pic>
      <p:sp>
        <p:nvSpPr>
          <p:cNvPr id="117" name="Google Shape;117;p19"/>
          <p:cNvSpPr/>
          <p:nvPr/>
        </p:nvSpPr>
        <p:spPr>
          <a:xfrm>
            <a:off x="6169325" y="629000"/>
            <a:ext cx="2836200" cy="35715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19"/>
          <p:cNvSpPr txBox="1"/>
          <p:nvPr/>
        </p:nvSpPr>
        <p:spPr>
          <a:xfrm>
            <a:off x="6337050" y="737450"/>
            <a:ext cx="2613600" cy="77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Streams in Genre</a:t>
            </a:r>
            <a:endParaRPr sz="1800" b="1">
              <a:solidFill>
                <a:schemeClr val="dk1"/>
              </a:solidFill>
              <a:latin typeface="Poppins"/>
              <a:ea typeface="Poppins"/>
              <a:cs typeface="Poppins"/>
              <a:sym typeface="Poppins"/>
            </a:endParaRPr>
          </a:p>
        </p:txBody>
      </p:sp>
      <p:sp>
        <p:nvSpPr>
          <p:cNvPr id="119" name="Google Shape;119;p19"/>
          <p:cNvSpPr txBox="1"/>
          <p:nvPr/>
        </p:nvSpPr>
        <p:spPr>
          <a:xfrm>
            <a:off x="6280625" y="1176350"/>
            <a:ext cx="2613600" cy="22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Poppins"/>
                <a:ea typeface="Poppins"/>
                <a:cs typeface="Poppins"/>
                <a:sym typeface="Poppins"/>
              </a:rPr>
              <a:t>This table demonstrates the distribution of streams in the different Genres. Pop reaches the highest streams, with Electronic/Dance, Rock, and Hip Hop also receiving significantly high streams.</a:t>
            </a:r>
            <a:endParaRPr sz="1100">
              <a:solidFill>
                <a:schemeClr val="dk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311700" y="590550"/>
            <a:ext cx="5943600" cy="3962400"/>
          </a:xfrm>
          <a:prstGeom prst="rect">
            <a:avLst/>
          </a:prstGeom>
          <a:noFill/>
          <a:ln>
            <a:noFill/>
          </a:ln>
        </p:spPr>
      </p:pic>
      <p:sp>
        <p:nvSpPr>
          <p:cNvPr id="125" name="Google Shape;125;p20"/>
          <p:cNvSpPr/>
          <p:nvPr/>
        </p:nvSpPr>
        <p:spPr>
          <a:xfrm>
            <a:off x="6255300" y="590550"/>
            <a:ext cx="2613600" cy="39624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6" name="Google Shape;126;p20"/>
          <p:cNvSpPr txBox="1"/>
          <p:nvPr/>
        </p:nvSpPr>
        <p:spPr>
          <a:xfrm>
            <a:off x="6337050" y="737450"/>
            <a:ext cx="2379300" cy="77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Streams in Genre by Year</a:t>
            </a:r>
            <a:endParaRPr sz="1800" b="1">
              <a:solidFill>
                <a:schemeClr val="dk1"/>
              </a:solidFill>
              <a:latin typeface="Poppins"/>
              <a:ea typeface="Poppins"/>
              <a:cs typeface="Poppins"/>
              <a:sym typeface="Poppins"/>
            </a:endParaRPr>
          </a:p>
        </p:txBody>
      </p:sp>
      <p:sp>
        <p:nvSpPr>
          <p:cNvPr id="127" name="Google Shape;127;p20"/>
          <p:cNvSpPr txBox="1"/>
          <p:nvPr/>
        </p:nvSpPr>
        <p:spPr>
          <a:xfrm>
            <a:off x="6255300" y="1426650"/>
            <a:ext cx="2613600" cy="22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Poppins"/>
                <a:ea typeface="Poppins"/>
                <a:cs typeface="Poppins"/>
                <a:sym typeface="Poppins"/>
              </a:rPr>
              <a:t>This table demonstrates the distribution of streams in the different Genres by year.  We found that the common trend was that Rock dominated the 1970’s to early 2000’s until pop and Electronic/Dance music took over the new era of music that plays on our everyday car stereo.</a:t>
            </a:r>
            <a:endParaRPr sz="1100">
              <a:solidFill>
                <a:schemeClr val="dk1"/>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1"/>
          <p:cNvPicPr preferRelativeResize="0"/>
          <p:nvPr/>
        </p:nvPicPr>
        <p:blipFill rotWithShape="1">
          <a:blip r:embed="rId3">
            <a:alphaModFix/>
          </a:blip>
          <a:srcRect t="7798" b="7806"/>
          <a:stretch/>
        </p:blipFill>
        <p:spPr>
          <a:xfrm>
            <a:off x="0" y="0"/>
            <a:ext cx="9144003" cy="5143501"/>
          </a:xfrm>
          <a:prstGeom prst="rect">
            <a:avLst/>
          </a:prstGeom>
          <a:noFill/>
          <a:ln>
            <a:noFill/>
          </a:ln>
        </p:spPr>
      </p:pic>
      <p:sp>
        <p:nvSpPr>
          <p:cNvPr id="133" name="Google Shape;133;p21"/>
          <p:cNvSpPr/>
          <p:nvPr/>
        </p:nvSpPr>
        <p:spPr>
          <a:xfrm>
            <a:off x="561325" y="1553650"/>
            <a:ext cx="2181600" cy="28290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4" name="Google Shape;134;p21"/>
          <p:cNvSpPr txBox="1">
            <a:spLocks noGrp="1"/>
          </p:cNvSpPr>
          <p:nvPr>
            <p:ph type="title"/>
          </p:nvPr>
        </p:nvSpPr>
        <p:spPr>
          <a:xfrm>
            <a:off x="869775" y="1743250"/>
            <a:ext cx="14619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1920" b="1">
                <a:latin typeface="Poppins"/>
                <a:ea typeface="Poppins"/>
                <a:cs typeface="Poppins"/>
                <a:sym typeface="Poppins"/>
              </a:rPr>
              <a:t>Why</a:t>
            </a:r>
            <a:endParaRPr sz="1920" b="1">
              <a:latin typeface="Poppins"/>
              <a:ea typeface="Poppins"/>
              <a:cs typeface="Poppins"/>
              <a:sym typeface="Poppins"/>
            </a:endParaRPr>
          </a:p>
        </p:txBody>
      </p:sp>
      <p:sp>
        <p:nvSpPr>
          <p:cNvPr id="135" name="Google Shape;135;p21"/>
          <p:cNvSpPr/>
          <p:nvPr/>
        </p:nvSpPr>
        <p:spPr>
          <a:xfrm>
            <a:off x="3481200" y="1553650"/>
            <a:ext cx="2181600" cy="28290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 name="Google Shape;136;p21"/>
          <p:cNvSpPr/>
          <p:nvPr/>
        </p:nvSpPr>
        <p:spPr>
          <a:xfrm>
            <a:off x="6401075" y="1553650"/>
            <a:ext cx="2181600" cy="2829000"/>
          </a:xfrm>
          <a:prstGeom prst="rect">
            <a:avLst/>
          </a:prstGeom>
          <a:solidFill>
            <a:srgbClr val="969696">
              <a:alpha val="9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7" name="Google Shape;137;p21"/>
          <p:cNvSpPr txBox="1"/>
          <p:nvPr/>
        </p:nvSpPr>
        <p:spPr>
          <a:xfrm>
            <a:off x="549675" y="2198375"/>
            <a:ext cx="2102100" cy="19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Poppins"/>
                <a:ea typeface="Poppins"/>
                <a:cs typeface="Poppins"/>
                <a:sym typeface="Poppins"/>
              </a:rPr>
              <a:t>Examine the distribution of the genres of songs throughout the world and identify trends. </a:t>
            </a:r>
            <a:endParaRPr sz="1500">
              <a:solidFill>
                <a:schemeClr val="dk1"/>
              </a:solidFill>
              <a:latin typeface="Poppins"/>
              <a:ea typeface="Poppins"/>
              <a:cs typeface="Poppins"/>
              <a:sym typeface="Poppins"/>
            </a:endParaRPr>
          </a:p>
          <a:p>
            <a:pPr marL="457200" lvl="0" indent="0" algn="l" rtl="0">
              <a:spcBef>
                <a:spcPts val="0"/>
              </a:spcBef>
              <a:spcAft>
                <a:spcPts val="0"/>
              </a:spcAft>
              <a:buNone/>
            </a:pPr>
            <a:endParaRPr sz="1500">
              <a:solidFill>
                <a:schemeClr val="dk1"/>
              </a:solidFill>
              <a:latin typeface="Poppins"/>
              <a:ea typeface="Poppins"/>
              <a:cs typeface="Poppins"/>
              <a:sym typeface="Poppins"/>
            </a:endParaRPr>
          </a:p>
          <a:p>
            <a:pPr marL="0" lvl="0" indent="0" algn="l" rtl="0">
              <a:spcBef>
                <a:spcPts val="0"/>
              </a:spcBef>
              <a:spcAft>
                <a:spcPts val="0"/>
              </a:spcAft>
              <a:buNone/>
            </a:pPr>
            <a:endParaRPr sz="1500">
              <a:solidFill>
                <a:schemeClr val="dk1"/>
              </a:solidFill>
              <a:latin typeface="Poppins"/>
              <a:ea typeface="Poppins"/>
              <a:cs typeface="Poppins"/>
              <a:sym typeface="Poppins"/>
            </a:endParaRPr>
          </a:p>
          <a:p>
            <a:pPr marL="0" lvl="0" indent="0" algn="l" rtl="0">
              <a:spcBef>
                <a:spcPts val="0"/>
              </a:spcBef>
              <a:spcAft>
                <a:spcPts val="0"/>
              </a:spcAft>
              <a:buNone/>
            </a:pPr>
            <a:endParaRPr sz="1100">
              <a:solidFill>
                <a:schemeClr val="dk1"/>
              </a:solidFill>
              <a:latin typeface="Poppins"/>
              <a:ea typeface="Poppins"/>
              <a:cs typeface="Poppins"/>
              <a:sym typeface="Poppins"/>
            </a:endParaRPr>
          </a:p>
          <a:p>
            <a:pPr marL="0" lvl="0" indent="0" algn="l" rtl="0">
              <a:spcBef>
                <a:spcPts val="0"/>
              </a:spcBef>
              <a:spcAft>
                <a:spcPts val="0"/>
              </a:spcAft>
              <a:buNone/>
            </a:pPr>
            <a:endParaRPr sz="1500">
              <a:solidFill>
                <a:schemeClr val="dk1"/>
              </a:solidFill>
              <a:latin typeface="Poppins"/>
              <a:ea typeface="Poppins"/>
              <a:cs typeface="Poppins"/>
              <a:sym typeface="Poppins"/>
            </a:endParaRPr>
          </a:p>
        </p:txBody>
      </p:sp>
      <p:sp>
        <p:nvSpPr>
          <p:cNvPr id="138" name="Google Shape;138;p21"/>
          <p:cNvSpPr txBox="1">
            <a:spLocks noGrp="1"/>
          </p:cNvSpPr>
          <p:nvPr>
            <p:ph type="title"/>
          </p:nvPr>
        </p:nvSpPr>
        <p:spPr>
          <a:xfrm>
            <a:off x="3586500" y="1743250"/>
            <a:ext cx="197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91"/>
              <a:buNone/>
            </a:pPr>
            <a:r>
              <a:rPr lang="en" sz="1928" b="1">
                <a:latin typeface="Poppins"/>
                <a:ea typeface="Poppins"/>
                <a:cs typeface="Poppins"/>
                <a:sym typeface="Poppins"/>
              </a:rPr>
              <a:t>What</a:t>
            </a:r>
            <a:endParaRPr sz="1928" b="1">
              <a:latin typeface="Poppins"/>
              <a:ea typeface="Poppins"/>
              <a:cs typeface="Poppins"/>
              <a:sym typeface="Poppins"/>
            </a:endParaRPr>
          </a:p>
        </p:txBody>
      </p:sp>
      <p:sp>
        <p:nvSpPr>
          <p:cNvPr id="139" name="Google Shape;139;p21"/>
          <p:cNvSpPr txBox="1"/>
          <p:nvPr/>
        </p:nvSpPr>
        <p:spPr>
          <a:xfrm>
            <a:off x="3632550" y="2198375"/>
            <a:ext cx="1878900" cy="190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solidFill>
                  <a:schemeClr val="dk1"/>
                </a:solidFill>
                <a:latin typeface="Poppins"/>
                <a:ea typeface="Poppins"/>
                <a:cs typeface="Poppins"/>
                <a:sym typeface="Poppins"/>
              </a:rPr>
              <a:t>Average popularity of the songs in our data set for each genre and nationality of artist</a:t>
            </a:r>
            <a:endParaRPr sz="1500">
              <a:solidFill>
                <a:schemeClr val="dk1"/>
              </a:solidFill>
              <a:latin typeface="Poppins"/>
              <a:ea typeface="Poppins"/>
              <a:cs typeface="Poppins"/>
              <a:sym typeface="Poppins"/>
            </a:endParaRPr>
          </a:p>
          <a:p>
            <a:pPr marL="0" lvl="0" indent="0" algn="l" rtl="0">
              <a:spcBef>
                <a:spcPts val="1200"/>
              </a:spcBef>
              <a:spcAft>
                <a:spcPts val="0"/>
              </a:spcAft>
              <a:buNone/>
            </a:pPr>
            <a:endParaRPr sz="1100">
              <a:solidFill>
                <a:schemeClr val="dk1"/>
              </a:solidFill>
              <a:latin typeface="Poppins"/>
              <a:ea typeface="Poppins"/>
              <a:cs typeface="Poppins"/>
              <a:sym typeface="Poppins"/>
            </a:endParaRPr>
          </a:p>
          <a:p>
            <a:pPr marL="0" lvl="0" indent="0" algn="l" rtl="0">
              <a:spcBef>
                <a:spcPts val="0"/>
              </a:spcBef>
              <a:spcAft>
                <a:spcPts val="0"/>
              </a:spcAft>
              <a:buNone/>
            </a:pPr>
            <a:endParaRPr sz="1500">
              <a:solidFill>
                <a:schemeClr val="dk1"/>
              </a:solidFill>
              <a:latin typeface="Poppins"/>
              <a:ea typeface="Poppins"/>
              <a:cs typeface="Poppins"/>
              <a:sym typeface="Poppins"/>
            </a:endParaRPr>
          </a:p>
        </p:txBody>
      </p:sp>
      <p:sp>
        <p:nvSpPr>
          <p:cNvPr id="140" name="Google Shape;140;p21"/>
          <p:cNvSpPr txBox="1">
            <a:spLocks noGrp="1"/>
          </p:cNvSpPr>
          <p:nvPr>
            <p:ph type="title"/>
          </p:nvPr>
        </p:nvSpPr>
        <p:spPr>
          <a:xfrm>
            <a:off x="6634475" y="1743250"/>
            <a:ext cx="17148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1920" b="1">
                <a:latin typeface="Poppins"/>
                <a:ea typeface="Poppins"/>
                <a:cs typeface="Poppins"/>
                <a:sym typeface="Poppins"/>
              </a:rPr>
              <a:t>How</a:t>
            </a:r>
            <a:endParaRPr sz="1920" b="1">
              <a:latin typeface="Poppins"/>
              <a:ea typeface="Poppins"/>
              <a:cs typeface="Poppins"/>
              <a:sym typeface="Poppins"/>
            </a:endParaRPr>
          </a:p>
        </p:txBody>
      </p:sp>
      <p:sp>
        <p:nvSpPr>
          <p:cNvPr id="141" name="Google Shape;141;p21"/>
          <p:cNvSpPr txBox="1"/>
          <p:nvPr/>
        </p:nvSpPr>
        <p:spPr>
          <a:xfrm>
            <a:off x="6440825" y="2198375"/>
            <a:ext cx="2102100" cy="190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solidFill>
                  <a:schemeClr val="dk1"/>
                </a:solidFill>
                <a:latin typeface="Poppins"/>
                <a:ea typeface="Poppins"/>
                <a:cs typeface="Poppins"/>
                <a:sym typeface="Poppins"/>
              </a:rPr>
              <a:t>We used the leaflet package in R, along with a downloaded geoJSON map</a:t>
            </a:r>
            <a:endParaRPr sz="1500">
              <a:solidFill>
                <a:schemeClr val="dk1"/>
              </a:solidFill>
              <a:latin typeface="Poppins"/>
              <a:ea typeface="Poppins"/>
              <a:cs typeface="Poppins"/>
              <a:sym typeface="Poppins"/>
            </a:endParaRPr>
          </a:p>
          <a:p>
            <a:pPr marL="0" lvl="0" indent="0" algn="l" rtl="0">
              <a:lnSpc>
                <a:spcPct val="115000"/>
              </a:lnSpc>
              <a:spcBef>
                <a:spcPts val="1200"/>
              </a:spcBef>
              <a:spcAft>
                <a:spcPts val="0"/>
              </a:spcAft>
              <a:buNone/>
            </a:pPr>
            <a:endParaRPr sz="1500">
              <a:solidFill>
                <a:schemeClr val="dk1"/>
              </a:solidFill>
              <a:latin typeface="Poppins"/>
              <a:ea typeface="Poppins"/>
              <a:cs typeface="Poppins"/>
              <a:sym typeface="Poppins"/>
            </a:endParaRPr>
          </a:p>
          <a:p>
            <a:pPr marL="0" lvl="0" indent="0" algn="l" rtl="0">
              <a:spcBef>
                <a:spcPts val="1200"/>
              </a:spcBef>
              <a:spcAft>
                <a:spcPts val="0"/>
              </a:spcAft>
              <a:buNone/>
            </a:pPr>
            <a:endParaRPr sz="1100">
              <a:solidFill>
                <a:schemeClr val="dk1"/>
              </a:solidFill>
              <a:latin typeface="Poppins"/>
              <a:ea typeface="Poppins"/>
              <a:cs typeface="Poppins"/>
              <a:sym typeface="Poppins"/>
            </a:endParaRPr>
          </a:p>
          <a:p>
            <a:pPr marL="0" lvl="0" indent="0" algn="l" rtl="0">
              <a:spcBef>
                <a:spcPts val="0"/>
              </a:spcBef>
              <a:spcAft>
                <a:spcPts val="0"/>
              </a:spcAft>
              <a:buNone/>
            </a:pPr>
            <a:endParaRPr sz="1500">
              <a:solidFill>
                <a:schemeClr val="dk1"/>
              </a:solidFill>
              <a:latin typeface="Poppins"/>
              <a:ea typeface="Poppins"/>
              <a:cs typeface="Poppins"/>
              <a:sym typeface="Poppins"/>
            </a:endParaRPr>
          </a:p>
        </p:txBody>
      </p:sp>
      <p:sp>
        <p:nvSpPr>
          <p:cNvPr id="142" name="Google Shape;142;p21"/>
          <p:cNvSpPr txBox="1">
            <a:spLocks noGrp="1"/>
          </p:cNvSpPr>
          <p:nvPr>
            <p:ph type="title"/>
          </p:nvPr>
        </p:nvSpPr>
        <p:spPr>
          <a:xfrm>
            <a:off x="3182250" y="168475"/>
            <a:ext cx="2779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Poppins"/>
                <a:ea typeface="Poppins"/>
                <a:cs typeface="Poppins"/>
                <a:sym typeface="Poppins"/>
              </a:rPr>
              <a:t>Map Methodology</a:t>
            </a:r>
            <a:endParaRPr b="1">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490</Words>
  <Application>Microsoft Office PowerPoint</Application>
  <PresentationFormat>On-screen Show (16:9)</PresentationFormat>
  <Paragraphs>60</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Poppins</vt:lpstr>
      <vt:lpstr>Zilla Slab Highlight</vt:lpstr>
      <vt:lpstr>Open Sans</vt:lpstr>
      <vt:lpstr>Arial</vt:lpstr>
      <vt:lpstr>Simple Dark</vt:lpstr>
      <vt:lpstr>PowerPoint Presentation</vt:lpstr>
      <vt:lpstr>PowerPoint Presentation</vt:lpstr>
      <vt:lpstr>How does music production differ around the globe?</vt:lpstr>
      <vt:lpstr>Our</vt:lpstr>
      <vt:lpstr>Merging </vt:lpstr>
      <vt:lpstr>PowerPoint Presentation</vt:lpstr>
      <vt:lpstr>PowerPoint Presentation</vt:lpstr>
      <vt:lpstr>PowerPoint Presentation</vt:lpstr>
      <vt:lpstr>Why</vt:lpstr>
      <vt:lpstr>United States</vt:lpstr>
      <vt:lpstr>More Results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Voloshyn, Davyd</cp:lastModifiedBy>
  <cp:revision>1</cp:revision>
  <dcterms:modified xsi:type="dcterms:W3CDTF">2024-05-29T15:55:06Z</dcterms:modified>
</cp:coreProperties>
</file>